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0" r:id="rId10"/>
    <p:sldId id="25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8" r:id="rId24"/>
    <p:sldId id="280" r:id="rId25"/>
    <p:sldId id="281" r:id="rId26"/>
    <p:sldId id="282" r:id="rId27"/>
    <p:sldId id="298" r:id="rId28"/>
    <p:sldId id="284" r:id="rId29"/>
    <p:sldId id="283" r:id="rId30"/>
    <p:sldId id="289" r:id="rId31"/>
    <p:sldId id="285" r:id="rId32"/>
    <p:sldId id="286" r:id="rId33"/>
    <p:sldId id="287" r:id="rId34"/>
    <p:sldId id="288" r:id="rId35"/>
    <p:sldId id="290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D01725"/>
    <a:srgbClr val="F5F5F5"/>
    <a:srgbClr val="DC1928"/>
    <a:srgbClr val="FD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48"/>
    <p:restoredTop sz="94632"/>
  </p:normalViewPr>
  <p:slideViewPr>
    <p:cSldViewPr snapToGrid="0" snapToObjects="1" showGuides="1">
      <p:cViewPr varScale="1">
        <p:scale>
          <a:sx n="127" d="100"/>
          <a:sy n="127" d="100"/>
        </p:scale>
        <p:origin x="200" y="3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2A3EC-3885-DB4E-9D8D-D149BC13855F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05CE5-32A1-9147-A732-0AD33DCA63D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126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4240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446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628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4631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181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302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163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218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44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369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6587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D05CE5-32A1-9147-A732-0AD33DCA63D6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61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982A4-70F9-6E48-80C5-852D9B87D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66678-0A71-1043-AC4A-D5CB890AF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C5AB6-50F4-2641-ABD0-EB4A41978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31534-0B1F-2A46-B5E4-4379E00D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1A855-83C7-9749-BFA1-BB7CD0E3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228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0EA5-5EB1-5341-9933-E861BE7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7E9182-C59D-8B41-ACBE-19100D22D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BC20C-20A0-6840-B81C-6A9EE4AB9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C8C7A-8F3F-8C4F-9974-7FFEAD85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AB16D-166F-0D4D-A8E4-27B60F32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789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36A61-6BD1-424C-A451-0040BEF51C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354FC1-96A9-C845-849B-4428AE65B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CE68B-5921-3946-BB22-0B99C2D4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F91F0-0F59-1D4E-8CDA-183F1594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10D50-4A2A-EE4C-A0E6-6A8A987B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0722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D640-C271-084C-9CE5-9EFF0DD7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AC83-0DFA-3C4A-8C54-7749996E8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7BCC4-BAE4-6D4A-AC38-FCC54596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05126-56D5-2E4F-B55F-EB5CEB0FF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BE196-C84D-0447-95F8-589DC756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88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FAC3-A82D-774F-89D9-2D28C634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4C2DD-A89B-734D-A600-9DB2F03BA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63573-96B0-7749-A4A6-A656EC51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ADAB7-E657-EF46-B087-9AECC7D4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A25BB-A116-BD4A-851E-812E031B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69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A635-FB05-A344-9B4C-87284B1E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CEBA-F79D-FC43-A1E5-A98AA0E06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B20F2-2CB9-EC48-88DF-1D50E1D26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3B92C-4089-A742-8770-B50B2C9A3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9DA01-84B6-4347-AD65-BE9F2F6D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D7880-B010-B24D-83D3-9132A22B1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510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6436-BFAF-FD4D-998C-CDAD6455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A3E3-CFA7-4741-89B5-2F6A113EC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E76E6-ACAA-DD4C-BBED-A7C72CFDB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436A1-92A4-064E-88C8-DFA70C114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E1C4A-14F9-AE45-8E9D-2F5BCF213F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BF5186-ECE5-1D4C-8D0C-787AF8E0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8ADD3-4EC9-4244-A0E0-2EC76AA9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6D787-AAAB-F94A-AF85-2E950C44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4838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BDBA-8AE9-C445-8E63-DDB80895D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18B1C4-434E-2049-BC09-0A03FA640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FCDC7-66CF-4245-A398-21C0742ED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832DEC-0824-A941-A827-9AE693EE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8171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7D6C3-F2DE-2F49-8664-A8D5FD8C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1EABC-ED47-C147-957A-63E650FBE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35575-40B1-FC42-AE7A-A617E33C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4005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ECB4-4156-884D-B55E-D38F788EC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BEA67-BC2C-6C4C-9810-4F5B0F7F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97FA0-6712-554A-8163-043AD608F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B628B-9118-344F-A07D-1827F47A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9C8F6-17AE-104A-B001-2C8670C3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D6982-AB42-024E-BF05-60AB5864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13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AC8D-C079-DB43-81B2-A2F08CCD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8D4D5-2888-D94D-945E-5205FEC72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F70A1-8238-474C-9FB6-993DCD406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42EDE-6674-F645-B907-315D6C89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69DBD-FD6F-D348-8B73-499A65A69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8B76E-A84B-B444-9633-763F655B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79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13428-0233-644A-AD65-84EEB9EF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FA564-751A-0340-A91D-19CEEC93F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FFDF1-1BEB-354D-9960-5B9B88AEE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B48AE-260E-B343-87AA-2B1134E49082}" type="datetimeFigureOut">
              <a:rPr kumimoji="1" lang="zh-CN" altLang="en-US" smtClean="0"/>
              <a:t>2018/5/7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6876D-2FC6-5E41-9AF2-F72CCEDECC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4CB03-FE5E-E248-B4FD-4E1850048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B41D3-E80B-AF4D-B9BD-B54858A6A4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655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oughtworks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0D2FA-EB82-9F44-B65C-E68266613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0" r="18928" b="23912"/>
          <a:stretch/>
        </p:blipFill>
        <p:spPr>
          <a:xfrm>
            <a:off x="81024" y="416689"/>
            <a:ext cx="3491898" cy="22686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192AD-D8F6-B043-B1E6-BDC8180F2042}"/>
              </a:ext>
            </a:extLst>
          </p:cNvPr>
          <p:cNvSpPr txBox="1"/>
          <p:nvPr/>
        </p:nvSpPr>
        <p:spPr>
          <a:xfrm>
            <a:off x="823451" y="281488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长矛与风车</a:t>
            </a:r>
            <a:endParaRPr kumimoji="1" lang="zh-CN" altLang="en-US" sz="32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0020F-71D2-1241-B262-208C24544E3E}"/>
              </a:ext>
            </a:extLst>
          </p:cNvPr>
          <p:cNvSpPr txBox="1"/>
          <p:nvPr/>
        </p:nvSpPr>
        <p:spPr>
          <a:xfrm>
            <a:off x="824392" y="6393188"/>
            <a:ext cx="7961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本演示文件用于展示腾讯</a:t>
            </a:r>
            <a:r>
              <a:rPr kumimoji="1" lang="en-US" altLang="zh-TW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</a:t>
            </a:r>
            <a:r>
              <a:rPr kumimoji="1" lang="en-US" altLang="zh-Hans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kumimoji="1" lang="en-US" altLang="zh-TW" sz="1200" dirty="0" err="1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eek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小程序大赛作品</a:t>
            </a:r>
            <a:r>
              <a:rPr kumimoji="1" lang="zh-Hans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本文件以及小程序作品的版权归长矛与风车所有</a:t>
            </a:r>
            <a:endParaRPr kumimoji="1" lang="zh-CN" altLang="en-US" sz="12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8DFB0B-E73B-7140-A4E2-DB71282A78A9}"/>
              </a:ext>
            </a:extLst>
          </p:cNvPr>
          <p:cNvSpPr txBox="1"/>
          <p:nvPr/>
        </p:nvSpPr>
        <p:spPr>
          <a:xfrm>
            <a:off x="846601" y="3291277"/>
            <a:ext cx="19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Spear</a:t>
            </a:r>
            <a:r>
              <a:rPr kumimoji="1" lang="zh-Hans" altLang="en-U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kumimoji="1" lang="zh-Hans" altLang="en-U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16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Windmill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DA1646-0418-D34B-9853-699C0543A86F}"/>
              </a:ext>
            </a:extLst>
          </p:cNvPr>
          <p:cNvCxnSpPr/>
          <p:nvPr/>
        </p:nvCxnSpPr>
        <p:spPr>
          <a:xfrm>
            <a:off x="3912243" y="1307939"/>
            <a:ext cx="0" cy="22223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76D5E05-DA58-2F49-AF7D-C67D625B3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926" y="1368839"/>
            <a:ext cx="1253428" cy="12534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DB42FB-42B1-9245-AB34-B54EC05FB510}"/>
              </a:ext>
            </a:extLst>
          </p:cNvPr>
          <p:cNvSpPr txBox="1"/>
          <p:nvPr/>
        </p:nvSpPr>
        <p:spPr>
          <a:xfrm>
            <a:off x="4365376" y="279386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3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049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1272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8"/>
            <a:ext cx="2248849" cy="4979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3778347" y="2109602"/>
            <a:ext cx="70034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首页全组件开发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所有的模块都可以由后端配置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首页由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活动幻灯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精选类别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品牌精选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等模组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组成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53777D-4DA7-BC4B-B3C8-320C6D55F606}"/>
              </a:ext>
            </a:extLst>
          </p:cNvPr>
          <p:cNvSpPr txBox="1"/>
          <p:nvPr/>
        </p:nvSpPr>
        <p:spPr>
          <a:xfrm>
            <a:off x="3778347" y="3561718"/>
            <a:ext cx="700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澳洲甄选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/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直邮速递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en-US" altLang="zh-Han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/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正品保证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是根据商家服务描述进行提炼的</a:t>
            </a:r>
            <a:r>
              <a:rPr kumimoji="1" lang="en-US" altLang="zh-TW" sz="1400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slogan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45F9E-3E61-BE44-9541-98153059B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7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搜索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4167229" y="2079884"/>
            <a:ext cx="7003422" cy="199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搜索框固定在首页顶端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没有多余的按钮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点击后使用动画效果弹出一些热门关键词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由后台进行配置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搜索页面不会跳转到一个新的页面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可以方便用户进行快速搜索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关键词采用比较简洁的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Hans" altLang="en-US" sz="1400" dirty="0">
                <a:solidFill>
                  <a:srgbClr val="444444"/>
                </a:solidFill>
                <a:highlight>
                  <a:srgbClr val="000000"/>
                </a:highlight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kumimoji="1" lang="en-US" altLang="zh-Hans" sz="1400" b="1" dirty="0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#</a:t>
            </a:r>
            <a:r>
              <a:rPr kumimoji="1" lang="zh-Hans" alt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1400" b="1" dirty="0" err="1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HashTag</a:t>
            </a:r>
            <a:r>
              <a:rPr kumimoji="1" lang="zh-Hans" altLang="en-US" sz="1400" b="1" dirty="0">
                <a:solidFill>
                  <a:schemeClr val="bg1"/>
                </a:solidFill>
                <a:highlight>
                  <a:srgbClr val="0000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zh-Han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计风格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大小很方便点击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5754D-3ADD-CA4D-9EAB-AABFCB34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04" y="1733586"/>
            <a:ext cx="3326743" cy="34638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51604" y="5375492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endParaRPr kumimoji="1" lang="en-US" altLang="zh-Hans" sz="11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1AABB-DA26-914C-92B0-21EDF94D3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7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084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置顶活动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4167229" y="2079884"/>
            <a:ext cx="7003422" cy="231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从顶部到图片的中间使用品牌主题色作为背景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使得整个头部很有立体感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活动主题图片使用圆角矩形的设计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更加活泼和灵动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抛弃了系统自带的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slides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dots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使用更加动态的圆角矩形的指示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同样更加的灵活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在置顶活动下方白色背景处使用主题色突出展示品牌特色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一目了然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18652" y="4944568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2A20A-33B0-D946-ADBC-269922D90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82" y="1733585"/>
            <a:ext cx="3312520" cy="31261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EF9C19-109D-D54C-8B79-2BFF8BA6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36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90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澳邮精选模组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66358" y="6540605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05613-3582-784F-A437-9A3C5ACD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8" y="1241498"/>
            <a:ext cx="3263737" cy="5239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C3A69C-0C89-4841-800C-D2CB71C3747D}"/>
              </a:ext>
            </a:extLst>
          </p:cNvPr>
          <p:cNvSpPr txBox="1"/>
          <p:nvPr/>
        </p:nvSpPr>
        <p:spPr>
          <a:xfrm>
            <a:off x="4167229" y="2629771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标题的设计简单明了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没有复杂的设计语言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商品单元使用简洁的产品图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显示两行产品名称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价格使用主题色展示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在底部可以查看更多的精选产品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559D7F-5915-264C-B806-626B54D9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3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972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编辑精选模组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388884" y="5158011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3A69C-0C89-4841-800C-D2CB71C3747D}"/>
              </a:ext>
            </a:extLst>
          </p:cNvPr>
          <p:cNvSpPr txBox="1"/>
          <p:nvPr/>
        </p:nvSpPr>
        <p:spPr>
          <a:xfrm>
            <a:off x="4167229" y="2629771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标题的设计简单明了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类似杂志的设计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包含期数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图片上也有本期主推的字样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类似置顶活动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但是这里的图片不采用圆角设计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底边抵住模组的底部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使用统一的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slide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dots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放置的位置稍有不同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DB154-6466-144A-A7A3-3308C6857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7" y="1733075"/>
            <a:ext cx="3281785" cy="3322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8ADB11-8AE4-C948-A612-0A0115FC8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3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90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主题产品模组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84FAE-C084-A14D-B795-0A670895D79A}"/>
              </a:ext>
            </a:extLst>
          </p:cNvPr>
          <p:cNvSpPr txBox="1"/>
          <p:nvPr/>
        </p:nvSpPr>
        <p:spPr>
          <a:xfrm>
            <a:off x="492351" y="5080507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C3A69C-0C89-4841-800C-D2CB71C3747D}"/>
              </a:ext>
            </a:extLst>
          </p:cNvPr>
          <p:cNvSpPr txBox="1"/>
          <p:nvPr/>
        </p:nvSpPr>
        <p:spPr>
          <a:xfrm>
            <a:off x="4167229" y="2608531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主题产品是用于展示某些活动主题的产品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是一种编辑产生内容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内容分为主题图和系列产品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产品的展示采用横向布局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并包含了选购按钮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由于使用统一的滑动图标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到了这里用户基本已经学会了这个图标出现的场景含义了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9842A-8336-8741-866A-86395027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1" y="1903844"/>
            <a:ext cx="3295377" cy="3130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52E5C8-BBB9-894A-A0F8-FCC4EA4B0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768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首页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1"/>
            <a:ext cx="7003422" cy="296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以下功能截止演示稿定稿前尚未开发完成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点击置顶活动进入的页面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点击编辑活动进入的页面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点击品牌进入的页面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点入产品固定展示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Nair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脱毛膏的购买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链接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3F5B64-F387-6D46-BF61-E6483BBD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943" y="418848"/>
            <a:ext cx="682193" cy="68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2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分类页面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8"/>
            <a:ext cx="2248849" cy="4979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384687-AFB7-7548-8C80-0772C0B1AC87}"/>
              </a:ext>
            </a:extLst>
          </p:cNvPr>
          <p:cNvSpPr txBox="1"/>
          <p:nvPr/>
        </p:nvSpPr>
        <p:spPr>
          <a:xfrm>
            <a:off x="3788858" y="1836333"/>
            <a:ext cx="7003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分类页面采用圣杯布局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分类的内容参考了澳邮其他店面的内容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大的分类位于左侧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细类位于右侧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右侧的产品会展示品类下的典型产品的图片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点击后进入产品列表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下图为切换分类效果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使用动画滑条使得页面更加灵动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93596-DAB5-EB47-AEEE-935C9F18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109" y="3221328"/>
            <a:ext cx="1706415" cy="2610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AA970-C285-E94B-8147-349DC0E12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7591" y="366577"/>
            <a:ext cx="735724" cy="7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8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768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分类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2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以下功能尚未开发完成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点击子分类的页面由于数据缺失尚未完成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1BC57-9456-0E47-88C7-AD7246FB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91" y="366577"/>
            <a:ext cx="735724" cy="7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9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发现澳洲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8"/>
            <a:ext cx="2248848" cy="4979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779AF-AF8C-8849-9A61-4DC34BCEE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931" y="401815"/>
            <a:ext cx="813676" cy="813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9AD73-7B3A-EE4F-9147-F2E2E8432B03}"/>
              </a:ext>
            </a:extLst>
          </p:cNvPr>
          <p:cNvSpPr txBox="1"/>
          <p:nvPr/>
        </p:nvSpPr>
        <p:spPr>
          <a:xfrm>
            <a:off x="3788858" y="1836333"/>
            <a:ext cx="70034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发现澳洲是用来呈现用户生成内容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编辑精选文章的页面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这个页面不直接销售商品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而是通过间接的宣传引导消费者对产品进行选购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目前的设计大概分为三个部分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第一部分是来自用户的精选博客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第二部分是来自网红直播的入口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第三部分是用户的精品点评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当前发现澳洲正在开发中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功能尚未完全实现</a:t>
            </a:r>
            <a:endParaRPr kumimoji="1" lang="en-US" altLang="zh-Hans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787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F3BD7-2FB8-AE42-8565-268FD9A64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21" r="9139" b="20361"/>
          <a:stretch/>
        </p:blipFill>
        <p:spPr>
          <a:xfrm>
            <a:off x="509865" y="1576551"/>
            <a:ext cx="2090029" cy="2028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C3C6D5-65C8-144C-87EE-7F92FAE748FB}"/>
              </a:ext>
            </a:extLst>
          </p:cNvPr>
          <p:cNvSpPr txBox="1"/>
          <p:nvPr/>
        </p:nvSpPr>
        <p:spPr>
          <a:xfrm>
            <a:off x="388884" y="4005910"/>
            <a:ext cx="6108275" cy="1897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严嘉阳</a:t>
            </a:r>
            <a:endParaRPr kumimoji="1"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Han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18602950824</a:t>
            </a:r>
          </a:p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全栈工程师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 3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年</a:t>
            </a:r>
            <a:endParaRPr kumimoji="1" lang="en-US" altLang="zh-TW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思特沃克软件技术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北京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有限公司深圳分公司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 </a:t>
            </a:r>
            <a:r>
              <a:rPr kumimoji="1" lang="zh-TW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4"/>
              </a:rPr>
              <a:t>公司网站链接</a:t>
            </a:r>
            <a:r>
              <a:rPr kumimoji="1" lang="zh-Hans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成员信息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009C5B-B96E-3741-B22D-3CBF01930CBC}"/>
              </a:ext>
            </a:extLst>
          </p:cNvPr>
          <p:cNvSpPr txBox="1"/>
          <p:nvPr/>
        </p:nvSpPr>
        <p:spPr>
          <a:xfrm>
            <a:off x="388884" y="1016991"/>
            <a:ext cx="5505033" cy="317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原计划有三人的团队</a:t>
            </a:r>
            <a:r>
              <a:rPr kumimoji="1" lang="zh-Han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另外二人因为项目时间安排有冲突的原因在开发初期就离开了</a:t>
            </a:r>
            <a:r>
              <a:rPr kumimoji="1"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…</a:t>
            </a:r>
            <a:endParaRPr kumimoji="1"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332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购物篮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4456B-5792-2241-A79E-E579F86C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117" y="357733"/>
            <a:ext cx="836542" cy="836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147C7-466C-DD44-B512-A08164E1E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95" y="1225808"/>
            <a:ext cx="2248848" cy="4979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89F79E-7F1D-524E-A1D6-DA2F5783B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9637" y="1225808"/>
            <a:ext cx="2248848" cy="4979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CC120-022D-D544-94D5-723EFD4F6E96}"/>
              </a:ext>
            </a:extLst>
          </p:cNvPr>
          <p:cNvSpPr txBox="1"/>
          <p:nvPr/>
        </p:nvSpPr>
        <p:spPr>
          <a:xfrm>
            <a:off x="6096000" y="2374845"/>
            <a:ext cx="59016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当购物篮是空的时候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会提示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“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好物已甄选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可前往选购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点击可以跳转到首页精选页面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当购物车里面有产品的时候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会展示出来购物篮中商品的信息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可以有增删改查的操作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点击结算进入结算页面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88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999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购物篮增删商品展示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4456B-5792-2241-A79E-E579F86C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117" y="357733"/>
            <a:ext cx="836542" cy="8365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44E5DF-2741-8647-94BD-4C8485B26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3" y="1495427"/>
            <a:ext cx="2891610" cy="46576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950D7-27F0-A541-9696-33BD6EBD8B3B}"/>
              </a:ext>
            </a:extLst>
          </p:cNvPr>
          <p:cNvSpPr txBox="1"/>
          <p:nvPr/>
        </p:nvSpPr>
        <p:spPr>
          <a:xfrm>
            <a:off x="4502870" y="2553954"/>
            <a:ext cx="59016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点击商品前的圆点可以选中商品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点击数量前后的加减可以增加减少数量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最小一件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点击全选可以全选中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取消全选所有商品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点击商品后的回收箱图标可以将商品从购物篮中移除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“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查看物流和退换货说明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可以显示相关说明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487BD4-38DB-7D48-BB83-E339FE8DB069}"/>
              </a:ext>
            </a:extLst>
          </p:cNvPr>
          <p:cNvSpPr txBox="1"/>
          <p:nvPr/>
        </p:nvSpPr>
        <p:spPr>
          <a:xfrm>
            <a:off x="388884" y="6302046"/>
            <a:ext cx="7003422" cy="31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</a:t>
            </a:r>
            <a:r>
              <a:rPr kumimoji="1" lang="zh-Hans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幻灯片播放时会展示</a:t>
            </a:r>
            <a:r>
              <a:rPr kumimoji="1" lang="en-US" altLang="zh-Hans" sz="11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·</a:t>
            </a:r>
          </a:p>
        </p:txBody>
      </p:sp>
    </p:spTree>
    <p:extLst>
      <p:ext uri="{BB962C8B-B14F-4D97-AF65-F5344CB8AC3E}">
        <p14:creationId xmlns:p14="http://schemas.microsoft.com/office/powerpoint/2010/main" val="69478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购物篮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2"/>
            <a:ext cx="7003422" cy="199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以下功能尚未开发完成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优惠券相关功能尚未开发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结算页面尚未开发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1BC57-9456-0E47-88C7-AD7246FB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91" y="366577"/>
            <a:ext cx="735724" cy="7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7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个人页面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8"/>
            <a:ext cx="2248848" cy="4979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D201F-5427-BC43-807D-E3703F17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089" y="458653"/>
            <a:ext cx="699999" cy="699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C530AA-BDEF-D74A-8419-ED5285531328}"/>
              </a:ext>
            </a:extLst>
          </p:cNvPr>
          <p:cNvSpPr txBox="1"/>
          <p:nvPr/>
        </p:nvSpPr>
        <p:spPr>
          <a:xfrm>
            <a:off x="3788858" y="1836333"/>
            <a:ext cx="70034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个人页面采用简单的弹性布局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第一部分展示用户的简单个人信息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以及在澳洲邮政海外购的整体积分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第二部分展示用户订单相关的信息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第三部分展示的是用户购物相关的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包含礼券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收藏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地址等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第四部分是当用户有订单在邮递的时候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实时展示最新的动态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6121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731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个人页面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物流实时信息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测试数据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D201F-5427-BC43-807D-E3703F17A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089" y="458653"/>
            <a:ext cx="699999" cy="699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3A28AD-12C0-D347-AFC4-0B4CE26F9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77" y="1941107"/>
            <a:ext cx="3756402" cy="30833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05D7B9-1A9E-214A-8D1C-3B163EE1FB0B}"/>
              </a:ext>
            </a:extLst>
          </p:cNvPr>
          <p:cNvSpPr txBox="1"/>
          <p:nvPr/>
        </p:nvSpPr>
        <p:spPr>
          <a:xfrm>
            <a:off x="4861088" y="2880737"/>
            <a:ext cx="5901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考虑到跨境物流中用户最关心的就是物流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因此在我的页面里面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我们添加了一个模块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“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物流管家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当客户有商品正在转运的时候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可以在这个一级页面快速查看当前订单的基本运输状况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285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589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个人页面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2"/>
            <a:ext cx="7003422" cy="199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由于缺乏数据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以下功能尚未开发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订单和购物助手的按钮都不可以点击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设置页面尚未开发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23859-91F3-D245-83AC-74839DB9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089" y="458653"/>
            <a:ext cx="699999" cy="6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7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商品详情页面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CEEEB-5F74-DB4E-A95D-40E34E10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95" y="1225809"/>
            <a:ext cx="2248848" cy="4979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C530AA-BDEF-D74A-8419-ED5285531328}"/>
              </a:ext>
            </a:extLst>
          </p:cNvPr>
          <p:cNvSpPr txBox="1"/>
          <p:nvPr/>
        </p:nvSpPr>
        <p:spPr>
          <a:xfrm>
            <a:off x="3788858" y="1836333"/>
            <a:ext cx="70034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商品详情页面的第一版面设计的很干净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仅包含产品的必要信息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向下滑动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可以看到商品的优惠券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点击可以收藏到礼券里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在结账时可以使用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品牌框可以跳转到产品的品牌页面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产品的参数罗列在产品介绍之上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之后迭代的时候回考虑将产品图文详情做成上拉加载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可以帮助用户节省流量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A8B77-E26B-2548-8EE2-79151DCAE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79" y="1908348"/>
            <a:ext cx="1722121" cy="29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6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商品详情细节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1A2D24-115B-074C-BBF0-B5FB79E56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541" y="1563389"/>
            <a:ext cx="2098813" cy="3731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15C249-8089-0F42-8527-65E4EDDAC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593" y="1563388"/>
            <a:ext cx="2098813" cy="37312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B456C6-9DB9-A44C-8408-1BB356549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645" y="1520318"/>
            <a:ext cx="2098813" cy="373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0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589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商品详情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开发进度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4" y="1400062"/>
            <a:ext cx="7003422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以下功能尚未开发完成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优惠券尚不可领取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本页面仅供参考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实时开发进度请参考体验版小程序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1BC57-9456-0E47-88C7-AD7246FB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7591" y="366577"/>
            <a:ext cx="735724" cy="7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95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721264" y="2288177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运营方案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41CCB-4D9C-4947-AB53-89F3BA1E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3031B0-0A98-3947-9F24-A577B921D5F7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6CEF0-4F89-9344-A70F-DC5423580E6F}"/>
              </a:ext>
            </a:extLst>
          </p:cNvPr>
          <p:cNvSpPr txBox="1"/>
          <p:nvPr/>
        </p:nvSpPr>
        <p:spPr>
          <a:xfrm>
            <a:off x="4593023" y="3265458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713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068040" y="2733949"/>
            <a:ext cx="40559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产品设计思路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2244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人群定位和优势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F45C9-5D5F-7146-858E-731E18868619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20DF5-4D0D-F84A-9E97-DB900A371A66}"/>
              </a:ext>
            </a:extLst>
          </p:cNvPr>
          <p:cNvSpPr txBox="1"/>
          <p:nvPr/>
        </p:nvSpPr>
        <p:spPr>
          <a:xfrm>
            <a:off x="388884" y="1719072"/>
            <a:ext cx="6186309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关注健康生活的人群</a:t>
            </a:r>
            <a:r>
              <a:rPr kumimoji="1" lang="zh-Hans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主要是中青年</a:t>
            </a:r>
            <a:r>
              <a:rPr kumimoji="1" lang="zh-Hans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中等收入以上的人群</a:t>
            </a:r>
            <a:endParaRPr kumimoji="1" lang="en-US" altLang="zh-TW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以及消费观比较前卫的学生群体等</a:t>
            </a:r>
            <a:endParaRPr kumimoji="1" lang="zh-CN" altLang="en-US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164694-BC19-DD49-97FD-B1058A0AE46A}"/>
              </a:ext>
            </a:extLst>
          </p:cNvPr>
          <p:cNvSpPr txBox="1"/>
          <p:nvPr/>
        </p:nvSpPr>
        <p:spPr>
          <a:xfrm>
            <a:off x="352976" y="3211510"/>
            <a:ext cx="432875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来自澳洲的品质</a:t>
            </a:r>
            <a:endParaRPr kumimoji="1" lang="en-US" altLang="zh-TW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通过渠道保证的优惠价格</a:t>
            </a:r>
            <a:endParaRPr kumimoji="1" lang="en-US" altLang="zh-TW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自有的供货渠道</a:t>
            </a:r>
            <a:r>
              <a:rPr kumimoji="1" lang="zh-Hans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速度可以保证</a:t>
            </a:r>
            <a:endParaRPr kumimoji="1" lang="en-US" altLang="zh-TW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zh-CN" altLang="en-US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485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5601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配合公众号的基础宣传策略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3" y="1400062"/>
            <a:ext cx="8680471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公众号作为小程序关联的重要载体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可以作为电商商家和顾客联系的有效渠道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进行产品宣传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861571-5523-804D-BF48-234EC4D0BDEB}"/>
              </a:ext>
            </a:extLst>
          </p:cNvPr>
          <p:cNvSpPr/>
          <p:nvPr/>
        </p:nvSpPr>
        <p:spPr>
          <a:xfrm>
            <a:off x="485192" y="2789050"/>
            <a:ext cx="1763485" cy="10356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在公众号中编辑图文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buAutoNum type="romanLcPeriod"/>
            </a:pPr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活动宣传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buAutoNum type="romanLcPeriod"/>
            </a:pPr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产品宣传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ctr">
              <a:buAutoNum type="romanLcPeriod"/>
            </a:pPr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直播宣传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E846D-9214-6C49-ABC9-3CE666513687}"/>
              </a:ext>
            </a:extLst>
          </p:cNvPr>
          <p:cNvSpPr/>
          <p:nvPr/>
        </p:nvSpPr>
        <p:spPr>
          <a:xfrm>
            <a:off x="2904931" y="2789050"/>
            <a:ext cx="1763485" cy="10356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在公众号可以直接插入活动</a:t>
            </a:r>
            <a:r>
              <a:rPr kumimoji="1" lang="zh-Hans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产品以及直播的小程序链接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0F5A88-3380-994C-B9BC-E83079C35D30}"/>
              </a:ext>
            </a:extLst>
          </p:cNvPr>
          <p:cNvSpPr/>
          <p:nvPr/>
        </p:nvSpPr>
        <p:spPr>
          <a:xfrm>
            <a:off x="5324670" y="2789050"/>
            <a:ext cx="1763485" cy="10356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公众号用户可以点击进入相应的页面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8234E6-6F3E-6349-B137-82D4C8786385}"/>
              </a:ext>
            </a:extLst>
          </p:cNvPr>
          <p:cNvCxnSpPr>
            <a:endCxn id="8" idx="1"/>
          </p:cNvCxnSpPr>
          <p:nvPr/>
        </p:nvCxnSpPr>
        <p:spPr>
          <a:xfrm>
            <a:off x="2248677" y="3306899"/>
            <a:ext cx="6562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D4FF0F-603F-C240-8E07-1895120F3F1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4668416" y="3306899"/>
            <a:ext cx="6562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FBCAACE-0F08-0E45-B89A-013798F1D602}"/>
              </a:ext>
            </a:extLst>
          </p:cNvPr>
          <p:cNvSpPr/>
          <p:nvPr/>
        </p:nvSpPr>
        <p:spPr>
          <a:xfrm>
            <a:off x="7744409" y="2789050"/>
            <a:ext cx="1763485" cy="103569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2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对于相应渠道进入的用户基于小额的积分奖励</a:t>
            </a:r>
            <a:endParaRPr kumimoji="1" lang="en-US" altLang="zh-TW" sz="12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E73521-1B52-8F43-859A-F8533EFEAE58}"/>
              </a:ext>
            </a:extLst>
          </p:cNvPr>
          <p:cNvCxnSpPr/>
          <p:nvPr/>
        </p:nvCxnSpPr>
        <p:spPr>
          <a:xfrm>
            <a:off x="7078833" y="3300672"/>
            <a:ext cx="65625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8811E6D-D553-814D-AB0D-B92F9B35628D}"/>
              </a:ext>
            </a:extLst>
          </p:cNvPr>
          <p:cNvSpPr txBox="1"/>
          <p:nvPr/>
        </p:nvSpPr>
        <p:spPr>
          <a:xfrm>
            <a:off x="284961" y="4638612"/>
            <a:ext cx="10613193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可以很好的将原有的公众号粉丝引流到小程序进行消费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同事公众号也可以作为小程序天然的消息推送窗口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二者相辅相成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F45C9-5D5F-7146-858E-731E18868619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720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5190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小程序端的积分营销策略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3" y="1400062"/>
            <a:ext cx="10098725" cy="701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小程序端可以建立独立的积分体系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同时可以将天猫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京东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小红书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等渠道的相同用户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手机号匹配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的购买记录转化为用户的积分进行计算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22E12D-9A3F-2749-A2C4-5A7BD2FDDAAA}"/>
              </a:ext>
            </a:extLst>
          </p:cNvPr>
          <p:cNvSpPr txBox="1"/>
          <p:nvPr/>
        </p:nvSpPr>
        <p:spPr>
          <a:xfrm>
            <a:off x="388883" y="2237507"/>
            <a:ext cx="5433419" cy="328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基本积分获取渠道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用户通过日常的登录签到获取积分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用户通过观看主播直播可以获得一定的积分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按时长计算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用户购买商品时可以获得积分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按购买金额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用户来自其他渠道的消费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亦可以转化为小程序的积分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保证用户心理平衡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用户给订单点评时可以或得一定积分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用户每日分享小程序的商品给好友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群时有机会获得积分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用户点开公众号图文中的小程序链接可以有机会获得一定积分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4E8DB-CA32-794F-9835-5A90C2AB1C23}"/>
              </a:ext>
            </a:extLst>
          </p:cNvPr>
          <p:cNvSpPr txBox="1"/>
          <p:nvPr/>
        </p:nvSpPr>
        <p:spPr>
          <a:xfrm>
            <a:off x="6326263" y="2237507"/>
            <a:ext cx="5433419" cy="2317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积分的基本用途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可以用积分兑换优惠券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可以用积分给喜欢的主播进行点赞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积分高的用户可以成为澳洲邮政的会员用户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可以购买一些会员产品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以会员价格购买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积分可以兑换特定活动的礼物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其他用途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288D7-5BBC-8F41-8240-3ACB5373072A}"/>
              </a:ext>
            </a:extLst>
          </p:cNvPr>
          <p:cNvSpPr txBox="1"/>
          <p:nvPr/>
        </p:nvSpPr>
        <p:spPr>
          <a:xfrm>
            <a:off x="388882" y="5660275"/>
            <a:ext cx="10098725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为避免过度营销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不建议出现过重的积分规则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简单的积分规则可以让更多的用户愿意参与到其中来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957AFC-AD4A-EE42-B5C6-6BB7B2A146EE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583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5190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用户生成内容的营销策略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3" y="1400062"/>
            <a:ext cx="10098725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小程序基于的是微信庞大的用户群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因此基于这个用户群生成高质量的内容也是有效的宣传渠道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4B10BE-3826-D443-A1F6-22EE1F40F7D4}"/>
              </a:ext>
            </a:extLst>
          </p:cNvPr>
          <p:cNvSpPr/>
          <p:nvPr/>
        </p:nvSpPr>
        <p:spPr>
          <a:xfrm>
            <a:off x="482553" y="2245129"/>
            <a:ext cx="3697562" cy="37695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zh-TW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Hans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B308B-E105-7F4F-8E65-95BA62109E3B}"/>
              </a:ext>
            </a:extLst>
          </p:cNvPr>
          <p:cNvSpPr txBox="1"/>
          <p:nvPr/>
        </p:nvSpPr>
        <p:spPr>
          <a:xfrm>
            <a:off x="693811" y="2413710"/>
            <a:ext cx="327504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</a:t>
            </a:r>
            <a:r>
              <a:rPr kumimoji="1" lang="zh-Hans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使用感受</a:t>
            </a:r>
            <a:endParaRPr kumimoji="1" lang="en-US" altLang="zh-TW" sz="1400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用户可以在评价商品的时候上传图文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视频等内容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鼓励用户上传长图文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编辑对于优秀的内容置顶到首页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对于优质的内容贡献者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可以获得机会试用特定产品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用户可以在别人发表的图问下进行二次评论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通过用户间的交流进行产品的宣传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CN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鼓励用户贡献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可以对贡献内容的用户一定积分或者优惠券的奖励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zh-CN" alt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110E3E-4EBF-E74B-B5C2-DFF5EAB73D91}"/>
              </a:ext>
            </a:extLst>
          </p:cNvPr>
          <p:cNvSpPr/>
          <p:nvPr/>
        </p:nvSpPr>
        <p:spPr>
          <a:xfrm>
            <a:off x="4619124" y="2245129"/>
            <a:ext cx="3697562" cy="37695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zh-TW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Hans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0954CC-8419-2C4F-BD84-9E60DAF12A9D}"/>
              </a:ext>
            </a:extLst>
          </p:cNvPr>
          <p:cNvSpPr txBox="1"/>
          <p:nvPr/>
        </p:nvSpPr>
        <p:spPr>
          <a:xfrm>
            <a:off x="4830382" y="2413710"/>
            <a:ext cx="327504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网红直播内容</a:t>
            </a:r>
            <a:endParaRPr kumimoji="1" lang="en-US" altLang="zh-TW" sz="1400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 algn="ctr"/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题目中提及到澳洲邮政可以使用到大约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300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人的网红直播资源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我们可以在小程序中进行直播宣传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网红本身具有社交流量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小程序可以生成相应活动的海报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网红可以在自己的社交网络中进行投放相应的海报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相应的直播过程中可以实时展示相应的产品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用户可以快速下单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也可以加入到收藏列表里面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46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7242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初期可以利用微信广告推广电商方案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9D912-49D7-1C4D-870E-7C1DAE0AEE38}"/>
              </a:ext>
            </a:extLst>
          </p:cNvPr>
          <p:cNvSpPr txBox="1"/>
          <p:nvPr/>
        </p:nvSpPr>
        <p:spPr>
          <a:xfrm>
            <a:off x="388883" y="1400062"/>
            <a:ext cx="10098725" cy="378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微信的广告我们分成广点通支撑的微信广告体系以及利用大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自媒体进行推广的广告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小程序电商初期运营策略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5D1C88-7211-2D42-9AA5-C2DDD159418A}"/>
              </a:ext>
            </a:extLst>
          </p:cNvPr>
          <p:cNvSpPr/>
          <p:nvPr/>
        </p:nvSpPr>
        <p:spPr>
          <a:xfrm>
            <a:off x="482553" y="2245129"/>
            <a:ext cx="3697562" cy="37695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zh-TW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Hans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92543D-8C82-4B4E-8EB9-51151FEE896B}"/>
              </a:ext>
            </a:extLst>
          </p:cNvPr>
          <p:cNvSpPr txBox="1"/>
          <p:nvPr/>
        </p:nvSpPr>
        <p:spPr>
          <a:xfrm>
            <a:off x="693811" y="2413710"/>
            <a:ext cx="327504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微信流量广告</a:t>
            </a:r>
            <a:endParaRPr kumimoji="1" lang="en-US" altLang="zh-TW" sz="1400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将近期的产品和活动以微信广告主的形式布局广告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目前广告可以出现在公众号文章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其他相关小程序中以及朋友圈里面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CN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广告可以主打澳洲品质生活以及实惠的澳洲产品购买渠道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微信自有广告渠道可以精准定位消费人群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在运营初期可以很好的投放到目标用户群体中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1F4B1-BFE4-8F4B-A29D-00649AFD3A10}"/>
              </a:ext>
            </a:extLst>
          </p:cNvPr>
          <p:cNvSpPr/>
          <p:nvPr/>
        </p:nvSpPr>
        <p:spPr>
          <a:xfrm>
            <a:off x="4619124" y="2245129"/>
            <a:ext cx="3697562" cy="376956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zh-TW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Hans" altLang="en-US" sz="1400" dirty="0">
                <a:solidFill>
                  <a:srgbClr val="44444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kumimoji="1" lang="en-US" altLang="zh-Hans" sz="1400" dirty="0">
              <a:solidFill>
                <a:srgbClr val="44444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D9BB8-BD7F-F644-BEA1-6AE3A3634C0C}"/>
              </a:ext>
            </a:extLst>
          </p:cNvPr>
          <p:cNvSpPr txBox="1"/>
          <p:nvPr/>
        </p:nvSpPr>
        <p:spPr>
          <a:xfrm>
            <a:off x="4830382" y="2413710"/>
            <a:ext cx="32750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1" lang="zh-TW" altLang="en-US" sz="1400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微信公众号推广</a:t>
            </a:r>
            <a:endParaRPr kumimoji="1" lang="en-US" altLang="zh-TW" sz="1400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 algn="ctr"/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和澳洲相关的以及美肤美颜保健等相关的公众号进行深度合作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通过相关定向的宣传可以准确的触及到目标用户群体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0"/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可以在相应的文章中直接插入来自小程序的链接或者二维码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引导用户进入小程序进行浏览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3671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721264" y="2288177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运营方案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41CCB-4D9C-4947-AB53-89F3BA1E6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3031B0-0A98-3947-9F24-A577B921D5F7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F6CEF0-4F89-9344-A70F-DC5423580E6F}"/>
              </a:ext>
            </a:extLst>
          </p:cNvPr>
          <p:cNvSpPr txBox="1"/>
          <p:nvPr/>
        </p:nvSpPr>
        <p:spPr>
          <a:xfrm>
            <a:off x="5105984" y="326545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20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00100-DFF0-D44B-9C95-587E661605C0}"/>
              </a:ext>
            </a:extLst>
          </p:cNvPr>
          <p:cNvSpPr txBox="1"/>
          <p:nvPr/>
        </p:nvSpPr>
        <p:spPr>
          <a:xfrm>
            <a:off x="4155874" y="3781075"/>
            <a:ext cx="488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* </a:t>
            </a:r>
            <a:r>
              <a: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本迭代方案是宏观的产品布局</a:t>
            </a:r>
            <a:r>
              <a:rPr kumimoji="1" lang="zh-Han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不指敏捷开发中的迭代管理</a:t>
            </a:r>
            <a:endParaRPr kumimoji="1" lang="en-US" altLang="zh-Han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6238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91C21-4D7C-F141-8F78-5B6885E9D6FC}"/>
              </a:ext>
            </a:extLst>
          </p:cNvPr>
          <p:cNvSpPr txBox="1"/>
          <p:nvPr/>
        </p:nvSpPr>
        <p:spPr>
          <a:xfrm>
            <a:off x="388884" y="516266"/>
            <a:ext cx="50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迭代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交付基础业务功能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AD762-7945-4946-849B-388E4CC80A1F}"/>
              </a:ext>
            </a:extLst>
          </p:cNvPr>
          <p:cNvSpPr/>
          <p:nvPr/>
        </p:nvSpPr>
        <p:spPr>
          <a:xfrm>
            <a:off x="387092" y="3421464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电商交易模块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1A2AA2-C2E5-2545-99A1-78612250B76D}"/>
              </a:ext>
            </a:extLst>
          </p:cNvPr>
          <p:cNvSpPr/>
          <p:nvPr/>
        </p:nvSpPr>
        <p:spPr>
          <a:xfrm>
            <a:off x="3770038" y="1562409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SKU</a:t>
            </a:r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管理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EBEB9-FDF9-B647-8215-09E8A9DBA8C8}"/>
              </a:ext>
            </a:extLst>
          </p:cNvPr>
          <p:cNvSpPr/>
          <p:nvPr/>
        </p:nvSpPr>
        <p:spPr>
          <a:xfrm>
            <a:off x="3770038" y="3914647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订单管理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D23D45-15D2-9A45-98B0-5A6A619B40EC}"/>
              </a:ext>
            </a:extLst>
          </p:cNvPr>
          <p:cNvSpPr/>
          <p:nvPr/>
        </p:nvSpPr>
        <p:spPr>
          <a:xfrm>
            <a:off x="3770038" y="2708842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交易系统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7042BC-D1AC-5D41-B535-913D1A51F4B9}"/>
              </a:ext>
            </a:extLst>
          </p:cNvPr>
          <p:cNvCxnSpPr>
            <a:stCxn id="2" idx="3"/>
            <a:endCxn id="14" idx="1"/>
          </p:cNvCxnSpPr>
          <p:nvPr/>
        </p:nvCxnSpPr>
        <p:spPr>
          <a:xfrm flipV="1">
            <a:off x="2291023" y="1964344"/>
            <a:ext cx="1479015" cy="18590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8494A-FF27-B24B-89BB-723576CBE230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>
          <a:xfrm flipV="1">
            <a:off x="2291023" y="3110777"/>
            <a:ext cx="1479015" cy="7126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9185F4-4C38-234E-9751-5984C1C79861}"/>
              </a:ext>
            </a:extLst>
          </p:cNvPr>
          <p:cNvCxnSpPr>
            <a:stCxn id="2" idx="3"/>
            <a:endCxn id="19" idx="1"/>
          </p:cNvCxnSpPr>
          <p:nvPr/>
        </p:nvCxnSpPr>
        <p:spPr>
          <a:xfrm>
            <a:off x="2291023" y="3823399"/>
            <a:ext cx="1479015" cy="4931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59785D-5873-7142-8FCE-C48773F1BCE5}"/>
              </a:ext>
            </a:extLst>
          </p:cNvPr>
          <p:cNvSpPr/>
          <p:nvPr/>
        </p:nvSpPr>
        <p:spPr>
          <a:xfrm>
            <a:off x="3770038" y="5120452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物流管理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D5D3EE-81CD-3141-81CA-173F16551B4C}"/>
              </a:ext>
            </a:extLst>
          </p:cNvPr>
          <p:cNvCxnSpPr>
            <a:stCxn id="2" idx="3"/>
            <a:endCxn id="34" idx="1"/>
          </p:cNvCxnSpPr>
          <p:nvPr/>
        </p:nvCxnSpPr>
        <p:spPr>
          <a:xfrm>
            <a:off x="2291023" y="3823399"/>
            <a:ext cx="1479015" cy="16989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10939-9C95-544D-9906-1E5B9AC00344}"/>
              </a:ext>
            </a:extLst>
          </p:cNvPr>
          <p:cNvSpPr txBox="1"/>
          <p:nvPr/>
        </p:nvSpPr>
        <p:spPr>
          <a:xfrm>
            <a:off x="6732394" y="1562409"/>
            <a:ext cx="4016470" cy="490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对于电商应用来说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稳定的交易体系是其他业务的基础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所以我们在第一个迭代主要需要完成的工作是电商的基础交易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scenario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用户可以浏览商品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添加到购物篮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调整购买数量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下单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支付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查看已支付订单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查看物流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查看已完成订单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；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用户可以通过首页的图文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搜索找到需要的产品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可以通过分类找到需要的产品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；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用户可以添加自己喜欢的商品到收藏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愿望清单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后台可以管理用户的信息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譬如收货地址之类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多场景下的分享功能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4697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91C21-4D7C-F141-8F78-5B6885E9D6FC}"/>
              </a:ext>
            </a:extLst>
          </p:cNvPr>
          <p:cNvSpPr txBox="1"/>
          <p:nvPr/>
        </p:nvSpPr>
        <p:spPr>
          <a:xfrm>
            <a:off x="388884" y="516266"/>
            <a:ext cx="50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迭代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交付附加业务功能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EBEB9-FDF9-B647-8215-09E8A9DBA8C8}"/>
              </a:ext>
            </a:extLst>
          </p:cNvPr>
          <p:cNvSpPr/>
          <p:nvPr/>
        </p:nvSpPr>
        <p:spPr>
          <a:xfrm>
            <a:off x="2031674" y="3036209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积分系统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D23D45-15D2-9A45-98B0-5A6A619B40EC}"/>
              </a:ext>
            </a:extLst>
          </p:cNvPr>
          <p:cNvSpPr/>
          <p:nvPr/>
        </p:nvSpPr>
        <p:spPr>
          <a:xfrm>
            <a:off x="2031673" y="1982036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卡券系统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59785D-5873-7142-8FCE-C48773F1BCE5}"/>
              </a:ext>
            </a:extLst>
          </p:cNvPr>
          <p:cNvSpPr/>
          <p:nvPr/>
        </p:nvSpPr>
        <p:spPr>
          <a:xfrm>
            <a:off x="2031672" y="4090382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用户评论系统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410939-9C95-544D-9906-1E5B9AC00344}"/>
              </a:ext>
            </a:extLst>
          </p:cNvPr>
          <p:cNvSpPr txBox="1"/>
          <p:nvPr/>
        </p:nvSpPr>
        <p:spPr>
          <a:xfrm>
            <a:off x="6370654" y="1853160"/>
            <a:ext cx="4016470" cy="3933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在保证交易系统高可用的前提下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进行附加功能的开发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具体的用户故事如下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用户可以获取优惠券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并使用优惠券的规则获得折扣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；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同时管理员可以管理优惠券的制作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按规则发放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用户在进行相应的操作后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可以获得相应的积分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同时积分或得规则由管理员可配置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用户可以对自己购买的商品进行评论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也可对别人的评论进行询问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因为评论系统管理比较严格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还需要有相应的评论审核机制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28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91C21-4D7C-F141-8F78-5B6885E9D6FC}"/>
              </a:ext>
            </a:extLst>
          </p:cNvPr>
          <p:cNvSpPr txBox="1"/>
          <p:nvPr/>
        </p:nvSpPr>
        <p:spPr>
          <a:xfrm>
            <a:off x="388884" y="516266"/>
            <a:ext cx="50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迭代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交付增值业务功能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EBEB9-FDF9-B647-8215-09E8A9DBA8C8}"/>
              </a:ext>
            </a:extLst>
          </p:cNvPr>
          <p:cNvSpPr/>
          <p:nvPr/>
        </p:nvSpPr>
        <p:spPr>
          <a:xfrm>
            <a:off x="2720137" y="2212240"/>
            <a:ext cx="2047375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用户内容生成系统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D23D45-15D2-9A45-98B0-5A6A619B40EC}"/>
              </a:ext>
            </a:extLst>
          </p:cNvPr>
          <p:cNvSpPr/>
          <p:nvPr/>
        </p:nvSpPr>
        <p:spPr>
          <a:xfrm>
            <a:off x="2791858" y="3445874"/>
            <a:ext cx="1903931" cy="8038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直播系统</a:t>
            </a:r>
            <a:endParaRPr kumimoji="1" lang="zh-CN" altLang="en-US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410939-9C95-544D-9906-1E5B9AC00344}"/>
              </a:ext>
            </a:extLst>
          </p:cNvPr>
          <p:cNvSpPr txBox="1"/>
          <p:nvPr/>
        </p:nvSpPr>
        <p:spPr>
          <a:xfrm>
            <a:off x="6310364" y="2395771"/>
            <a:ext cx="4016470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当电商主体业务趋于稳定的时候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可以着力于开发电商增值业务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用户场景如下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由主播构成的内容体系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以宣传产品为核心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用户可以生成长篇的产品体验文章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可以包含图文视频等类型的内容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327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A336D8-9C32-9D47-A70C-EF10D6E52E57}"/>
              </a:ext>
            </a:extLst>
          </p:cNvPr>
          <p:cNvSpPr txBox="1"/>
          <p:nvPr/>
        </p:nvSpPr>
        <p:spPr>
          <a:xfrm>
            <a:off x="417238" y="16809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小程序产品迭代</a:t>
            </a:r>
            <a:endParaRPr kumimoji="1" lang="zh-CN" altLang="en-US" sz="1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291C21-4D7C-F141-8F78-5B6885E9D6FC}"/>
              </a:ext>
            </a:extLst>
          </p:cNvPr>
          <p:cNvSpPr txBox="1"/>
          <p:nvPr/>
        </p:nvSpPr>
        <p:spPr>
          <a:xfrm>
            <a:off x="388884" y="51626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小程序开发管理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B19A0-1693-F34D-91F5-4E92CBFCD53F}"/>
              </a:ext>
            </a:extLst>
          </p:cNvPr>
          <p:cNvSpPr txBox="1"/>
          <p:nvPr/>
        </p:nvSpPr>
        <p:spPr>
          <a:xfrm>
            <a:off x="388884" y="1431129"/>
            <a:ext cx="4016470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数据驱动页面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由于小程序的特殊性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不能及时的更新修改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因此在开发的时候前端要尽量做得轻量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整个页面都可以由后端数据驱动生成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3B04DC-66E1-0B48-9679-6ED9162F3405}"/>
              </a:ext>
            </a:extLst>
          </p:cNvPr>
          <p:cNvSpPr txBox="1"/>
          <p:nvPr/>
        </p:nvSpPr>
        <p:spPr>
          <a:xfrm>
            <a:off x="388884" y="3824312"/>
            <a:ext cx="4016470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组件化开发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为了保证代码的高利用度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我们推崇在开发中使用组件化风格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将可重用的部分做成组件使用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将业务区分成不同领域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分领域驱动开发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E05AC5-5E19-2145-B473-1DFDC4004673}"/>
              </a:ext>
            </a:extLst>
          </p:cNvPr>
          <p:cNvSpPr txBox="1"/>
          <p:nvPr/>
        </p:nvSpPr>
        <p:spPr>
          <a:xfrm>
            <a:off x="4405354" y="1269545"/>
            <a:ext cx="4016470" cy="199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版本管理工具进行代码版本控制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建议使用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Git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来管理代码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对于发布版本使用分支和标签来管理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以保证在开发的过程中可以稳定的回退版本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因为微信小程序的后台的版本控制很糟糕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E9EAEC-C477-BF4C-AF46-574A8FB4B264}"/>
              </a:ext>
            </a:extLst>
          </p:cNvPr>
          <p:cNvSpPr txBox="1"/>
          <p:nvPr/>
        </p:nvSpPr>
        <p:spPr>
          <a:xfrm>
            <a:off x="4405354" y="3824312"/>
            <a:ext cx="4016470" cy="1348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基于</a:t>
            </a:r>
            <a:r>
              <a:rPr kumimoji="1" lang="en-US" altLang="zh-TW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ES</a:t>
            </a:r>
            <a:r>
              <a:rPr kumimoji="1" lang="en-US" altLang="zh-Han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进行开发</a:t>
            </a:r>
            <a:r>
              <a:rPr kumimoji="1" lang="zh-Hans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</a:t>
            </a:r>
            <a:r>
              <a:rPr kumimoji="1" lang="en-US" altLang="zh-TW" sz="1400" b="1" dirty="0" err="1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lodash</a:t>
            </a: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等优秀三方库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在开发中尽量使用</a:t>
            </a:r>
            <a:r>
              <a:rPr kumimoji="1" lang="en-US" altLang="zh-TW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ES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6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的语言标准进行开发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并引入</a:t>
            </a:r>
            <a:r>
              <a:rPr kumimoji="1" lang="en-US" altLang="zh-Hans" sz="1400" dirty="0" err="1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lodash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moment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等优秀的三方库辅助开发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E83CA1-E739-DC48-9DED-9F6AAC16A12E}"/>
              </a:ext>
            </a:extLst>
          </p:cNvPr>
          <p:cNvSpPr txBox="1"/>
          <p:nvPr/>
        </p:nvSpPr>
        <p:spPr>
          <a:xfrm>
            <a:off x="8597192" y="1269545"/>
            <a:ext cx="3400540" cy="167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b="1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引入敏捷开发实践</a:t>
            </a:r>
            <a:endParaRPr kumimoji="1" lang="en-US" altLang="zh-TW" sz="1400" b="1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引入快速迭代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测试驱动等开发实践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在项目中使用看板工具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在项目中对于方法类要确保有足够的测试进行覆盖</a:t>
            </a:r>
            <a:endParaRPr kumimoji="1" lang="en-US" altLang="zh-TW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245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主题色彩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517EA1-5000-1A4C-9840-817B960E082D}"/>
              </a:ext>
            </a:extLst>
          </p:cNvPr>
          <p:cNvSpPr/>
          <p:nvPr/>
        </p:nvSpPr>
        <p:spPr>
          <a:xfrm>
            <a:off x="1332156" y="1734207"/>
            <a:ext cx="1765738" cy="1765738"/>
          </a:xfrm>
          <a:prstGeom prst="roundRect">
            <a:avLst/>
          </a:prstGeom>
          <a:solidFill>
            <a:srgbClr val="DC1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6876C-6FA0-7946-9D65-E9FE221D810E}"/>
              </a:ext>
            </a:extLst>
          </p:cNvPr>
          <p:cNvSpPr txBox="1"/>
          <p:nvPr/>
        </p:nvSpPr>
        <p:spPr>
          <a:xfrm>
            <a:off x="3158297" y="193239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FD2229</a:t>
            </a:r>
            <a:endParaRPr kumimoji="1" lang="zh-CN" altLang="en-US" sz="1400" dirty="0">
              <a:solidFill>
                <a:srgbClr val="DC192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B834B-CB86-244A-8C1F-584C9A0DC3BE}"/>
              </a:ext>
            </a:extLst>
          </p:cNvPr>
          <p:cNvSpPr txBox="1"/>
          <p:nvPr/>
        </p:nvSpPr>
        <p:spPr>
          <a:xfrm>
            <a:off x="3158297" y="2240173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采用澳洲邮政的官方色彩作为主色调</a:t>
            </a:r>
            <a:r>
              <a:rPr kumimoji="1" lang="zh-Hans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强调品牌</a:t>
            </a:r>
            <a:endParaRPr kumimoji="1" lang="en-US" altLang="zh-TW" sz="1400" dirty="0">
              <a:solidFill>
                <a:srgbClr val="DC192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感</a:t>
            </a:r>
            <a:r>
              <a:rPr kumimoji="1" lang="zh-Hans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r>
              <a:rPr kumimoji="1" lang="zh-TW" altLang="en-US" sz="1400" dirty="0">
                <a:solidFill>
                  <a:srgbClr val="DC1928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红色能很好的调动用户的购买欲望</a:t>
            </a:r>
            <a:endParaRPr kumimoji="1" lang="zh-CN" altLang="en-US" sz="1400" dirty="0">
              <a:solidFill>
                <a:srgbClr val="DC1928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E46966-829D-A742-AC96-16E48B53AF35}"/>
              </a:ext>
            </a:extLst>
          </p:cNvPr>
          <p:cNvSpPr/>
          <p:nvPr/>
        </p:nvSpPr>
        <p:spPr>
          <a:xfrm>
            <a:off x="1332156" y="3807722"/>
            <a:ext cx="810625" cy="1765738"/>
          </a:xfrm>
          <a:prstGeom prst="round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B42D34-CB9B-514B-9ED2-67E620960252}"/>
              </a:ext>
            </a:extLst>
          </p:cNvPr>
          <p:cNvSpPr/>
          <p:nvPr/>
        </p:nvSpPr>
        <p:spPr>
          <a:xfrm>
            <a:off x="3181980" y="3807722"/>
            <a:ext cx="810625" cy="1765738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32D99F6-4FB8-6E47-820E-361519D629FD}"/>
              </a:ext>
            </a:extLst>
          </p:cNvPr>
          <p:cNvSpPr/>
          <p:nvPr/>
        </p:nvSpPr>
        <p:spPr>
          <a:xfrm>
            <a:off x="2257068" y="3807722"/>
            <a:ext cx="810625" cy="1765738"/>
          </a:xfrm>
          <a:prstGeom prst="round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518DA-8AF3-5B40-956F-8CCC83778AC7}"/>
              </a:ext>
            </a:extLst>
          </p:cNvPr>
          <p:cNvSpPr txBox="1"/>
          <p:nvPr/>
        </p:nvSpPr>
        <p:spPr>
          <a:xfrm>
            <a:off x="4106892" y="4414400"/>
            <a:ext cx="2902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使用灰度色彩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和红色的品牌色彩形成鲜明的对比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大面积的页面留白可以很好的将用户关注的信息呈现出来</a:t>
            </a:r>
            <a:endParaRPr kumimoji="1" lang="zh-CN" altLang="en-U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DDAB6F-252C-C145-AD33-41E988080E22}"/>
              </a:ext>
            </a:extLst>
          </p:cNvPr>
          <p:cNvSpPr txBox="1"/>
          <p:nvPr/>
        </p:nvSpPr>
        <p:spPr>
          <a:xfrm>
            <a:off x="4106892" y="4005912"/>
            <a:ext cx="2258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44444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F5F5F5 /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FFFFFF</a:t>
            </a:r>
            <a:endParaRPr kumimoji="1" lang="zh-CN" altLang="en-U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750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B8886-AC1D-0D46-BAE0-C4EA43E9A2CD}"/>
              </a:ext>
            </a:extLst>
          </p:cNvPr>
          <p:cNvSpPr txBox="1"/>
          <p:nvPr/>
        </p:nvSpPr>
        <p:spPr>
          <a:xfrm>
            <a:off x="388884" y="51626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体验版小程序信息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C5CC1C-13F1-4E4D-B707-34B8FE151FAE}"/>
              </a:ext>
            </a:extLst>
          </p:cNvPr>
          <p:cNvSpPr txBox="1"/>
          <p:nvPr/>
        </p:nvSpPr>
        <p:spPr>
          <a:xfrm>
            <a:off x="388884" y="1541479"/>
            <a:ext cx="4016470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Han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Appid</a:t>
            </a:r>
            <a:r>
              <a:rPr kumimoji="1" lang="zh-Han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  <a:r>
              <a:rPr kumimoji="1" lang="zh-Hans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wx390c20c60885239b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9E462-94F5-6E43-A111-A1015B898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84" y="2042647"/>
            <a:ext cx="2245429" cy="224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EC50BB-1321-FC42-8995-372AE020B6AE}"/>
              </a:ext>
            </a:extLst>
          </p:cNvPr>
          <p:cNvSpPr txBox="1"/>
          <p:nvPr/>
        </p:nvSpPr>
        <p:spPr>
          <a:xfrm>
            <a:off x="388884" y="4324373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TW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Han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TW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日后</a:t>
            </a:r>
            <a:r>
              <a:rPr kumimoji="1" lang="zh-Hans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TW" altLang="en-US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可扫码访问体验版小程序</a:t>
            </a:r>
            <a:endParaRPr kumimoji="1"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C05DF6-7EE8-1C41-BBAC-7987FD647C22}"/>
              </a:ext>
            </a:extLst>
          </p:cNvPr>
          <p:cNvSpPr txBox="1"/>
          <p:nvPr/>
        </p:nvSpPr>
        <p:spPr>
          <a:xfrm>
            <a:off x="6096000" y="1072347"/>
            <a:ext cx="5014129" cy="554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开发者自述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</a:t>
            </a:r>
            <a:endParaRPr kumimoji="1" lang="en-US" altLang="zh-Hans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因为有项目上的工作需要完成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所以整个初赛阶段可以用来开发的时间并不是很充足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并且由于人员数量有限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绝大多数的工作由我一个人独立完成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因此产品的整体完成度不是很高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但是对于我完成的每一个功能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都是倾注了我对于产品的思考与探索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如果作品有幸被诸位保留的话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在最终决赛前我会继续润色这款产品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如果其他选手的作品更为出色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也希望我对于产品的点滴思考可以最终出现在澳洲邮政的小程序上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风车与矛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理想之花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kumimoji="1" lang="en-US" altLang="zh-Hans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开发者</a:t>
            </a:r>
            <a:r>
              <a:rPr kumimoji="1" lang="zh-Hans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严嘉阳</a:t>
            </a: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103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1752E9D-270D-D045-B1E7-D8CD54C59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0" r="18928" b="23912"/>
          <a:stretch/>
        </p:blipFill>
        <p:spPr>
          <a:xfrm>
            <a:off x="4602783" y="396593"/>
            <a:ext cx="3491898" cy="2268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ECD58-52B0-3848-A77A-ED19FD67A4AF}"/>
              </a:ext>
            </a:extLst>
          </p:cNvPr>
          <p:cNvSpPr txBox="1"/>
          <p:nvPr/>
        </p:nvSpPr>
        <p:spPr>
          <a:xfrm>
            <a:off x="4554296" y="3105834"/>
            <a:ext cx="308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如有疑问和建言</a:t>
            </a:r>
            <a:endParaRPr kumimoji="1" lang="en-US" altLang="zh-TW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ctr"/>
            <a:r>
              <a:rPr kumimoji="1" lang="zh-TW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可以添加微信</a:t>
            </a:r>
            <a:r>
              <a:rPr kumimoji="1" lang="zh-Hans" altLang="en-US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dirty="0" err="1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raymondSATA</a:t>
            </a:r>
            <a:endParaRPr kumimoji="1" lang="zh-CN" altLang="en-US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78A4D-AB55-4949-95F3-408E841C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007" y="4192769"/>
            <a:ext cx="1667985" cy="21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主功能分类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A8FD1-A03F-D24C-88BB-B1EF493D8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427" y="2075797"/>
            <a:ext cx="1270000" cy="127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97B7F6-DBF6-B743-9E1C-F34525C2D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180" y="2022370"/>
            <a:ext cx="1270000" cy="127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FDE1BC-48DF-B94A-A9F0-2E1A11155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674" y="2022370"/>
            <a:ext cx="1270000" cy="127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5F5307-CCCB-884F-BAB3-9179940F3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4044" y="2022370"/>
            <a:ext cx="1270000" cy="127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080FA9-F912-A647-B573-76E35AEE35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921" y="2075797"/>
            <a:ext cx="1270000" cy="1270000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63F57BAF-E11F-244D-B4A5-CEAA23B6F302}"/>
              </a:ext>
            </a:extLst>
          </p:cNvPr>
          <p:cNvSpPr/>
          <p:nvPr/>
        </p:nvSpPr>
        <p:spPr>
          <a:xfrm>
            <a:off x="1693172" y="3386685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81ADC3-21EA-0D4C-A8D2-479E6402D80B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830439" y="3539195"/>
            <a:ext cx="888899" cy="6754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A4F811-10E9-DA4E-953B-E341B94684C3}"/>
              </a:ext>
            </a:extLst>
          </p:cNvPr>
          <p:cNvSpPr txBox="1"/>
          <p:nvPr/>
        </p:nvSpPr>
        <p:spPr>
          <a:xfrm>
            <a:off x="546047" y="4313454"/>
            <a:ext cx="190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精选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用于展示精选的产品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品牌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包含编辑精选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日常促销活动等模块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+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搜索功能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177C53-EA9D-9843-B37C-F790095906EE}"/>
              </a:ext>
            </a:extLst>
          </p:cNvPr>
          <p:cNvSpPr/>
          <p:nvPr/>
        </p:nvSpPr>
        <p:spPr>
          <a:xfrm>
            <a:off x="3782999" y="3360682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A9A687-AA9D-B140-9F17-A3A8A5C84F39}"/>
              </a:ext>
            </a:extLst>
          </p:cNvPr>
          <p:cNvCxnSpPr>
            <a:cxnSpLocks/>
            <a:stCxn id="32" idx="3"/>
          </p:cNvCxnSpPr>
          <p:nvPr/>
        </p:nvCxnSpPr>
        <p:spPr>
          <a:xfrm flipH="1">
            <a:off x="3234055" y="3513192"/>
            <a:ext cx="575110" cy="6856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B73C0A-27F5-E840-9C62-1DF554EB2FC0}"/>
              </a:ext>
            </a:extLst>
          </p:cNvPr>
          <p:cNvSpPr txBox="1"/>
          <p:nvPr/>
        </p:nvSpPr>
        <p:spPr>
          <a:xfrm>
            <a:off x="2966737" y="4306026"/>
            <a:ext cx="1901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分类货架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将所有的产品进行分类并进行展示</a:t>
            </a:r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5E3A070-BC66-5F4B-9C36-C09DDA7A0313}"/>
              </a:ext>
            </a:extLst>
          </p:cNvPr>
          <p:cNvSpPr/>
          <p:nvPr/>
        </p:nvSpPr>
        <p:spPr>
          <a:xfrm>
            <a:off x="5991643" y="3387841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80701BF-E166-1C42-832C-E0F770F3BEF3}"/>
              </a:ext>
            </a:extLst>
          </p:cNvPr>
          <p:cNvCxnSpPr>
            <a:cxnSpLocks/>
            <a:stCxn id="39" idx="4"/>
          </p:cNvCxnSpPr>
          <p:nvPr/>
        </p:nvCxnSpPr>
        <p:spPr>
          <a:xfrm flipH="1">
            <a:off x="5991643" y="3566517"/>
            <a:ext cx="89338" cy="64813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433F651-C5E5-3B43-A5C2-7086E292158B}"/>
              </a:ext>
            </a:extLst>
          </p:cNvPr>
          <p:cNvSpPr txBox="1"/>
          <p:nvPr/>
        </p:nvSpPr>
        <p:spPr>
          <a:xfrm>
            <a:off x="5387427" y="4281929"/>
            <a:ext cx="190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发现澳洲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呈现由用户生成的内容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以及编辑生成的产品介绍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同时会展示购物网红的直播</a:t>
            </a:r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1AC91A9-65FA-2B46-A6A4-B8221E5BA781}"/>
              </a:ext>
            </a:extLst>
          </p:cNvPr>
          <p:cNvSpPr/>
          <p:nvPr/>
        </p:nvSpPr>
        <p:spPr>
          <a:xfrm>
            <a:off x="8014875" y="3382590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9C9766-A96E-4D4A-8987-879245F35F91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8104213" y="3561266"/>
            <a:ext cx="248584" cy="6376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8C7614F-118B-9A4E-B45A-FE0128B56223}"/>
              </a:ext>
            </a:extLst>
          </p:cNvPr>
          <p:cNvSpPr txBox="1"/>
          <p:nvPr/>
        </p:nvSpPr>
        <p:spPr>
          <a:xfrm>
            <a:off x="7811243" y="4254622"/>
            <a:ext cx="19018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购物篮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用户购买的单品会在这里展示</a:t>
            </a:r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98B903-9452-B942-AD49-FD45D348B118}"/>
              </a:ext>
            </a:extLst>
          </p:cNvPr>
          <p:cNvSpPr/>
          <p:nvPr/>
        </p:nvSpPr>
        <p:spPr>
          <a:xfrm>
            <a:off x="9985561" y="3366830"/>
            <a:ext cx="178676" cy="178676"/>
          </a:xfrm>
          <a:prstGeom prst="ellipse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B62F42-F42F-364D-89A9-6DC2080DC3A8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10074899" y="3545506"/>
            <a:ext cx="248584" cy="63761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AC40DD8-F894-B842-808A-9C5DEA3E2594}"/>
              </a:ext>
            </a:extLst>
          </p:cNvPr>
          <p:cNvSpPr txBox="1"/>
          <p:nvPr/>
        </p:nvSpPr>
        <p:spPr>
          <a:xfrm>
            <a:off x="9918561" y="4228352"/>
            <a:ext cx="19018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用户相关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用户的个人信息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订单信息以及方便购物的优惠信息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253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购物篮</a:t>
            </a:r>
            <a:r>
              <a:rPr kumimoji="1" lang="zh-Hans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97B7F6-DBF6-B743-9E1C-F34525C2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08" y="2736908"/>
            <a:ext cx="1617990" cy="16179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EA0AA3-1304-F34F-BE05-79200F7DB913}"/>
              </a:ext>
            </a:extLst>
          </p:cNvPr>
          <p:cNvSpPr txBox="1"/>
          <p:nvPr/>
        </p:nvSpPr>
        <p:spPr>
          <a:xfrm>
            <a:off x="5263966" y="2736908"/>
            <a:ext cx="4112431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一般电商应用会用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购物车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的概念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但是参考了譬如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屈臣氏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万宁等线下日护店的购物体验我们发现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消费者使用的是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b="1" dirty="0">
                <a:solidFill>
                  <a:srgbClr val="D01725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购物篮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因此设计的时候用购物篮代替购物车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589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图标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2E153-C2BD-0948-B36E-EBCC1869D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120" y="1302316"/>
            <a:ext cx="1270000" cy="127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3E2FC-DCC2-DA4D-A711-5A17DBDB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797" y="1364601"/>
            <a:ext cx="1145431" cy="1145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32646-BBFE-6B41-9AAA-B8CF43406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190" y="2832868"/>
            <a:ext cx="12700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B49153-9F82-CD42-A116-774CDAD4F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2120" y="2832868"/>
            <a:ext cx="1270000" cy="127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1D3F71-88B3-A44E-8244-3833FD0CC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512" y="2832868"/>
            <a:ext cx="1270000" cy="127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7F1AF9-A96D-F142-880C-CA5E298B1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3674" y="1302316"/>
            <a:ext cx="1270000" cy="127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505401-ADB9-A645-A773-372873532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351" y="2828241"/>
            <a:ext cx="1270000" cy="127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304AB9-31D0-C449-8FBB-2FDDACE1C5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1351" y="1302316"/>
            <a:ext cx="1270000" cy="127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B5CB90-2E3E-B248-BF3D-01E3155D4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6104" y="2873730"/>
            <a:ext cx="1235569" cy="12355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0E76B77-FF52-6446-A595-E83DD1B27F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2905" y="1302316"/>
            <a:ext cx="1270000" cy="1270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87E3B29-83BA-5143-8548-C07E30BF8917}"/>
              </a:ext>
            </a:extLst>
          </p:cNvPr>
          <p:cNvSpPr txBox="1"/>
          <p:nvPr/>
        </p:nvSpPr>
        <p:spPr>
          <a:xfrm>
            <a:off x="2020082" y="4600516"/>
            <a:ext cx="705203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采用主题色的图标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包含电商需要的一些基本提示</a:t>
            </a:r>
            <a:endParaRPr kumimoji="1" lang="en-US" altLang="zh-TW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优惠券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客服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邮递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（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全球快递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），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收藏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地址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等一目了然</a:t>
            </a:r>
            <a:r>
              <a:rPr kumimoji="1" lang="zh-Hans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起到基本的引导作用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zh-CN" altLang="en-US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062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1A6D10-3D09-A945-B3C3-D0F02A24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156" y="6332164"/>
            <a:ext cx="425777" cy="4257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1A9D98-A47F-7344-AC74-10C8F5659375}"/>
              </a:ext>
            </a:extLst>
          </p:cNvPr>
          <p:cNvSpPr/>
          <p:nvPr/>
        </p:nvSpPr>
        <p:spPr>
          <a:xfrm>
            <a:off x="10231933" y="6480942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1200" dirty="0">
                <a:solidFill>
                  <a:srgbClr val="D01725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澳洲邮政跨境电商小程序</a:t>
            </a:r>
            <a:endParaRPr kumimoji="1" lang="zh-CN" altLang="en-US" sz="1200" dirty="0">
              <a:solidFill>
                <a:srgbClr val="D01725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388884" y="5162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设计语言</a:t>
            </a:r>
            <a:endParaRPr kumimoji="1"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A2389-BB3E-6546-8F3F-28EB14057F4E}"/>
              </a:ext>
            </a:extLst>
          </p:cNvPr>
          <p:cNvSpPr txBox="1"/>
          <p:nvPr/>
        </p:nvSpPr>
        <p:spPr>
          <a:xfrm>
            <a:off x="747956" y="1858861"/>
            <a:ext cx="2130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Clean</a:t>
            </a:r>
            <a:r>
              <a:rPr kumimoji="1" lang="zh-Hans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and</a:t>
            </a:r>
            <a:r>
              <a:rPr kumimoji="1" lang="zh-Hans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 order</a:t>
            </a:r>
          </a:p>
          <a:p>
            <a:r>
              <a:rPr kumimoji="1" lang="zh-TW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干净且有序</a:t>
            </a:r>
            <a:endParaRPr kumimoji="1" lang="en-US" altLang="zh-Hans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A6EF2-195A-914A-B67D-B085567DDC3E}"/>
              </a:ext>
            </a:extLst>
          </p:cNvPr>
          <p:cNvSpPr txBox="1"/>
          <p:nvPr/>
        </p:nvSpPr>
        <p:spPr>
          <a:xfrm>
            <a:off x="747956" y="3280847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</a:t>
            </a:r>
            <a:r>
              <a:rPr kumimoji="1" lang="en-US" altLang="zh-Han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lexible</a:t>
            </a:r>
          </a:p>
          <a:p>
            <a:r>
              <a:rPr kumimoji="1" lang="zh-TW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灵动</a:t>
            </a:r>
            <a:endParaRPr kumimoji="1" lang="zh-CN" altLang="en-US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AEE00E-DC94-C04B-9071-F56EF312EEA4}"/>
              </a:ext>
            </a:extLst>
          </p:cNvPr>
          <p:cNvSpPr txBox="1"/>
          <p:nvPr/>
        </p:nvSpPr>
        <p:spPr>
          <a:xfrm>
            <a:off x="747956" y="4702833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Convenient</a:t>
            </a:r>
          </a:p>
          <a:p>
            <a:r>
              <a:rPr kumimoji="1" lang="zh-TW" altLang="en-US" b="1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便捷</a:t>
            </a:r>
            <a:endParaRPr kumimoji="1" lang="zh-CN" altLang="en-US" b="1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FA59EA-BC6D-8D40-AF29-906BD3FE01EA}"/>
              </a:ext>
            </a:extLst>
          </p:cNvPr>
          <p:cNvSpPr txBox="1"/>
          <p:nvPr/>
        </p:nvSpPr>
        <p:spPr>
          <a:xfrm>
            <a:off x="4167229" y="1920416"/>
            <a:ext cx="700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秉承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“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少即多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” 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的设计哲学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不添加花里胡哨的提示以及功能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将大部分的功能简单化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页面有意的留白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让用户更多的关心产品的内容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DB1C01-1D55-C544-BC4F-2668B28423E1}"/>
              </a:ext>
            </a:extLst>
          </p:cNvPr>
          <p:cNvSpPr txBox="1"/>
          <p:nvPr/>
        </p:nvSpPr>
        <p:spPr>
          <a:xfrm>
            <a:off x="4167229" y="3450123"/>
            <a:ext cx="700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使用小程序的动画效果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使得页面的整体使用更加舒适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产品也变得更加灵动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71F6DD-A324-6B4A-A73A-7E51C4670EC4}"/>
              </a:ext>
            </a:extLst>
          </p:cNvPr>
          <p:cNvSpPr txBox="1"/>
          <p:nvPr/>
        </p:nvSpPr>
        <p:spPr>
          <a:xfrm>
            <a:off x="4167229" y="4872109"/>
            <a:ext cx="7003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减少功能按钮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把用户最直观的需求展示出来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提高用户的使用便捷度</a:t>
            </a:r>
            <a:r>
              <a:rPr kumimoji="1" lang="zh-Hans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TW" altLang="en-US" sz="1400" dirty="0">
                <a:solidFill>
                  <a:srgbClr val="444444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或得更高的用户购买转化率</a:t>
            </a:r>
            <a:endParaRPr kumimoji="1" lang="en-US" altLang="zh-Hans" sz="1400" dirty="0">
              <a:solidFill>
                <a:srgbClr val="444444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35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E3133-19B2-6346-AFF1-1C81FF35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839" y="3099550"/>
            <a:ext cx="4394193" cy="43941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2B84FE-5C52-A64B-9BEB-35B60FA4F5C8}"/>
              </a:ext>
            </a:extLst>
          </p:cNvPr>
          <p:cNvSpPr txBox="1"/>
          <p:nvPr/>
        </p:nvSpPr>
        <p:spPr>
          <a:xfrm>
            <a:off x="4417132" y="2750846"/>
            <a:ext cx="3390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小程序展示</a:t>
            </a:r>
            <a:endParaRPr kumimoji="1" lang="zh-CN" altLang="en-US" sz="50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403C0-90AA-E14B-ADF7-65ADF98F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04" y="3028850"/>
            <a:ext cx="4535594" cy="4535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A7F71B-2768-B04E-8FDB-38EBF56A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586" y="-388878"/>
            <a:ext cx="4338701" cy="4338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CAFD3-C8D4-3E4D-A14C-0F7EF5E80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43" y="-388878"/>
            <a:ext cx="4386846" cy="43868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0FEBA4-165D-2740-9B52-801251216A35}"/>
              </a:ext>
            </a:extLst>
          </p:cNvPr>
          <p:cNvSpPr txBox="1"/>
          <p:nvPr/>
        </p:nvSpPr>
        <p:spPr>
          <a:xfrm>
            <a:off x="4417131" y="3579908"/>
            <a:ext cx="4884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an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* </a:t>
            </a:r>
            <a:r>
              <a: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展示图均为真实作品截图或实际作品屏幕录制生成的</a:t>
            </a:r>
            <a:r>
              <a:rPr kumimoji="1" lang="en-US" altLang="zh-TW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Gif</a:t>
            </a:r>
            <a:endParaRPr kumimoji="1" lang="en-US" altLang="zh-Hans" sz="1200" dirty="0">
              <a:solidFill>
                <a:schemeClr val="tx1">
                  <a:lumMod val="50000"/>
                  <a:lumOff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728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3972</Words>
  <Application>Microsoft Macintosh PowerPoint</Application>
  <PresentationFormat>Widescreen</PresentationFormat>
  <Paragraphs>388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等线</vt:lpstr>
      <vt:lpstr>等线 Light</vt:lpstr>
      <vt:lpstr>Microsoft YaHei</vt:lpstr>
      <vt:lpstr>Microsoft YaHei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严 嘉阳</dc:creator>
  <cp:lastModifiedBy>严 嘉阳</cp:lastModifiedBy>
  <cp:revision>65</cp:revision>
  <dcterms:created xsi:type="dcterms:W3CDTF">2018-05-05T08:35:34Z</dcterms:created>
  <dcterms:modified xsi:type="dcterms:W3CDTF">2018-05-07T04:50:38Z</dcterms:modified>
</cp:coreProperties>
</file>